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77" r:id="rId2"/>
    <p:sldId id="278" r:id="rId3"/>
    <p:sldId id="279" r:id="rId4"/>
    <p:sldId id="281" r:id="rId5"/>
    <p:sldId id="282" r:id="rId6"/>
    <p:sldId id="283" r:id="rId7"/>
    <p:sldId id="284" r:id="rId8"/>
    <p:sldId id="285" r:id="rId9"/>
    <p:sldId id="286" r:id="rId10"/>
    <p:sldId id="287" r:id="rId11"/>
    <p:sldId id="288" r:id="rId12"/>
    <p:sldId id="273" r:id="rId13"/>
    <p:sldId id="274" r:id="rId14"/>
    <p:sldId id="272" r:id="rId15"/>
    <p:sldId id="276" r:id="rId16"/>
    <p:sldId id="289" r:id="rId17"/>
    <p:sldId id="292" r:id="rId18"/>
    <p:sldId id="293" r:id="rId19"/>
    <p:sldId id="294" r:id="rId20"/>
    <p:sldId id="295" r:id="rId21"/>
    <p:sldId id="290"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CEFBA"/>
    <a:srgbClr val="FF00FF"/>
    <a:srgbClr val="0099FF"/>
    <a:srgbClr val="00FFFF"/>
    <a:srgbClr val="CC0099"/>
    <a:srgbClr val="6699FF"/>
    <a:srgbClr val="99CC00"/>
    <a:srgbClr val="CCFFCC"/>
    <a:srgbClr val="6600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F9746C-163A-408E-AF34-5F52E2F6BC7A}" type="datetimeFigureOut">
              <a:rPr lang="en-US" smtClean="0"/>
              <a:pPr/>
              <a:t>5/28/2018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A26179-FAA7-47F0-BCFD-0B48F87B81F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EA26179-FAA7-47F0-BCFD-0B48F87B81F1}"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682F70-319B-41C3-AB81-5DDDD2A3C2E4}"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E0FCF-1506-47CD-B3E9-66B48ECF40DB}"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27F750-D3BC-4C62-B1CD-F3A8D7975CCB}"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37F76A-7E1D-4B25-BDAD-07688DEF29C4}"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3469DE-43A4-4316-8897-7A0F04A2861E}"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3C99-8128-4E81-B4C2-9237C71DE4AA}"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F579F-B5D1-498D-8FE5-E270ECDCC171}"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973EF-2E56-45A7-B69A-F8F2423E37CE}"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5AB83-E99D-421C-AB15-1CDBB2419291}"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FDE51-401E-4FE9-AC0E-4093546B9925}"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E8FD1-7521-4F55-9EA8-EA3BDB702D7F}" type="slidenum">
              <a:rPr lang="en-US" smtClean="0"/>
              <a:pPr/>
              <a:t>‹#›</a:t>
            </a:fld>
            <a:endParaRPr lang="en-US"/>
          </a:p>
        </p:txBody>
      </p:sp>
    </p:spTree>
  </p:cSld>
  <p:clrMapOvr>
    <a:masterClrMapping/>
  </p:clrMapOvr>
  <p:transition>
    <p:cover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002F10-957A-4CCA-B031-DB18AEB0325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cover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2.xml"/><Relationship Id="rId4" Type="http://schemas.openxmlformats.org/officeDocument/2006/relationships/image" Target="../media/image1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5257800"/>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4572000"/>
            <a:ext cx="9144000" cy="1752600"/>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04800" y="6400800"/>
            <a:ext cx="8534400" cy="457200"/>
          </a:xfrm>
        </p:spPr>
        <p:txBody>
          <a:bodyPr>
            <a:normAutofit/>
          </a:bodyPr>
          <a:lstStyle/>
          <a:p>
            <a:pPr algn="ctr"/>
            <a:r>
              <a:rPr lang="en-US" sz="1500" b="1" cap="none" dirty="0">
                <a:solidFill>
                  <a:schemeClr val="tx1"/>
                </a:solidFill>
                <a:effectLst/>
                <a:latin typeface="Arial Black" pitchFamily="34" charset="0"/>
                <a:cs typeface="Arial" pitchFamily="34" charset="0"/>
              </a:rPr>
              <a:t>CATECHETICAL TEXTBOOK SERIES </a:t>
            </a:r>
            <a:r>
              <a:rPr lang="en-US" sz="1500" b="1" cap="none" dirty="0" smtClean="0">
                <a:solidFill>
                  <a:schemeClr val="tx1"/>
                </a:solidFill>
                <a:effectLst/>
                <a:latin typeface="Arial Black" pitchFamily="34" charset="0"/>
                <a:cs typeface="Arial" pitchFamily="34" charset="0"/>
              </a:rPr>
              <a:t>OF THE SYRO </a:t>
            </a:r>
            <a:r>
              <a:rPr lang="en-US" sz="1500" b="1" cap="none" dirty="0">
                <a:solidFill>
                  <a:schemeClr val="tx1"/>
                </a:solidFill>
                <a:effectLst/>
                <a:latin typeface="Arial Black" pitchFamily="34" charset="0"/>
                <a:cs typeface="Arial" pitchFamily="34" charset="0"/>
              </a:rPr>
              <a:t>- MALABAR CHURCH</a:t>
            </a:r>
          </a:p>
        </p:txBody>
      </p:sp>
      <p:sp>
        <p:nvSpPr>
          <p:cNvPr id="7" name="Title 1"/>
          <p:cNvSpPr txBox="1">
            <a:spLocks/>
          </p:cNvSpPr>
          <p:nvPr/>
        </p:nvSpPr>
        <p:spPr>
          <a:xfrm rot="16200000">
            <a:off x="-838201" y="2057400"/>
            <a:ext cx="3657600" cy="609600"/>
          </a:xfrm>
          <a:prstGeom prst="rect">
            <a:avLst/>
          </a:prstGeom>
        </p:spPr>
        <p:txBody>
          <a:bodyPr vert="horz"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normalizeH="0" baseline="0" noProof="0" dirty="0">
                <a:uLnTx/>
                <a:uFillTx/>
                <a:latin typeface="Arial Black" pitchFamily="34" charset="0"/>
                <a:ea typeface="+mj-ea"/>
                <a:cs typeface="Arial" pitchFamily="34" charset="0"/>
              </a:rPr>
              <a:t>ON THE PATH OF SALVATION - </a:t>
            </a:r>
            <a:r>
              <a:rPr kumimoji="0" lang="en-US" sz="1400" b="1" i="0" u="none" strike="noStrike" kern="1200" normalizeH="0" baseline="0" noProof="0" dirty="0" smtClean="0">
                <a:uLnTx/>
                <a:uFillTx/>
                <a:latin typeface="Arial Black" pitchFamily="34" charset="0"/>
                <a:ea typeface="+mj-ea"/>
                <a:cs typeface="Arial" pitchFamily="34" charset="0"/>
              </a:rPr>
              <a:t>10</a:t>
            </a:r>
            <a:endParaRPr kumimoji="0" lang="en-US" sz="1400" b="1" i="0" u="none" strike="noStrike" kern="1200" normalizeH="0" baseline="0" noProof="0" dirty="0">
              <a:uLnTx/>
              <a:uFillTx/>
              <a:latin typeface="Arial Black" pitchFamily="34" charset="0"/>
              <a:ea typeface="+mj-ea"/>
              <a:cs typeface="Arial" pitchFamily="34" charset="0"/>
            </a:endParaRPr>
          </a:p>
        </p:txBody>
      </p:sp>
      <p:sp>
        <p:nvSpPr>
          <p:cNvPr id="8" name="Title 1"/>
          <p:cNvSpPr txBox="1">
            <a:spLocks/>
          </p:cNvSpPr>
          <p:nvPr/>
        </p:nvSpPr>
        <p:spPr>
          <a:xfrm>
            <a:off x="0" y="4724400"/>
            <a:ext cx="9144000" cy="990600"/>
          </a:xfrm>
          <a:prstGeom prst="rect">
            <a:avLst/>
          </a:prstGeom>
        </p:spPr>
        <p:txBody>
          <a:bodyPr vert="horz"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800" b="1" i="0" u="none" strike="noStrike" kern="1200" cap="none" spc="0" normalizeH="0" baseline="0" noProof="0" dirty="0" smtClean="0">
                <a:ln w="28575">
                  <a:solidFill>
                    <a:schemeClr val="bg1"/>
                  </a:solidFill>
                </a:ln>
                <a:solidFill>
                  <a:srgbClr val="FF0000"/>
                </a:solidFill>
                <a:effectLst/>
                <a:uLnTx/>
                <a:uFillTx/>
                <a:latin typeface="Cooper Std Black" pitchFamily="18" charset="0"/>
                <a:ea typeface="+mj-ea"/>
                <a:cs typeface="Times New Roman" pitchFamily="18" charset="0"/>
              </a:rPr>
              <a:t>CHURCH</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800" b="1" i="0" u="none" strike="noStrike" kern="1200" cap="none" spc="0" normalizeH="0" baseline="0" noProof="0" dirty="0" smtClean="0">
                <a:ln w="28575">
                  <a:solidFill>
                    <a:schemeClr val="bg1"/>
                  </a:solidFill>
                </a:ln>
                <a:solidFill>
                  <a:srgbClr val="FF0000"/>
                </a:solidFill>
                <a:effectLst/>
                <a:uLnTx/>
                <a:uFillTx/>
                <a:latin typeface="Cooper Std Black" pitchFamily="18" charset="0"/>
                <a:ea typeface="+mj-ea"/>
                <a:cs typeface="Times New Roman" pitchFamily="18" charset="0"/>
              </a:rPr>
              <a:t>THE MISSIONARY COMMUNITY</a:t>
            </a:r>
            <a:endParaRPr kumimoji="0" lang="en-US" sz="3800" b="1" i="0" u="none" strike="noStrike" kern="1200" cap="none" spc="0" normalizeH="0" baseline="0" noProof="0" dirty="0">
              <a:ln w="28575">
                <a:solidFill>
                  <a:schemeClr val="bg1"/>
                </a:solidFill>
              </a:ln>
              <a:solidFill>
                <a:srgbClr val="FF0000"/>
              </a:solidFill>
              <a:effectLst/>
              <a:uLnTx/>
              <a:uFillTx/>
              <a:latin typeface="Cooper Std Black" pitchFamily="18" charset="0"/>
              <a:ea typeface="+mj-ea"/>
              <a:cs typeface="Arial" pitchFamily="34" charset="0"/>
            </a:endParaRPr>
          </a:p>
        </p:txBody>
      </p:sp>
      <p:sp>
        <p:nvSpPr>
          <p:cNvPr id="9" name="Chord 8"/>
          <p:cNvSpPr/>
          <p:nvPr/>
        </p:nvSpPr>
        <p:spPr>
          <a:xfrm rot="1474083">
            <a:off x="7294926" y="3122118"/>
            <a:ext cx="2938732" cy="1996114"/>
          </a:xfrm>
          <a:prstGeom prst="chord">
            <a:avLst>
              <a:gd name="adj1" fmla="val 2689439"/>
              <a:gd name="adj2" fmla="val 16159279"/>
            </a:avLst>
          </a:prstGeom>
          <a:solidFill>
            <a:srgbClr val="00B0F0"/>
          </a:solidFill>
          <a:ln>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7391400" y="3200400"/>
            <a:ext cx="1752600" cy="1400383"/>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500" b="1" spc="50" dirty="0" smtClean="0">
                <a:ln w="11430"/>
                <a:solidFill>
                  <a:schemeClr val="bg1"/>
                </a:solidFill>
                <a:effectLst>
                  <a:outerShdw blurRad="76200" dist="50800" dir="5400000" algn="tl" rotWithShape="0">
                    <a:srgbClr val="000000">
                      <a:alpha val="65000"/>
                    </a:srgbClr>
                  </a:outerShdw>
                </a:effectLst>
                <a:latin typeface="Arial Black" pitchFamily="34" charset="0"/>
                <a:cs typeface="Arial" pitchFamily="34" charset="0"/>
              </a:rPr>
              <a:t>10</a:t>
            </a:r>
            <a:endParaRPr lang="en-US" sz="8500" b="1" spc="50" dirty="0">
              <a:ln w="11430"/>
              <a:solidFill>
                <a:schemeClr val="bg1"/>
              </a:solidFill>
              <a:effectLst>
                <a:outerShdw blurRad="76200" dist="50800" dir="5400000" algn="tl" rotWithShape="0">
                  <a:srgbClr val="000000">
                    <a:alpha val="65000"/>
                  </a:srgbClr>
                </a:outerShdw>
              </a:effectLst>
              <a:latin typeface="Arial Black" pitchFamily="34" charset="0"/>
              <a:cs typeface="Arial" pitchFamily="34" charset="0"/>
            </a:endParaRPr>
          </a:p>
        </p:txBody>
      </p:sp>
      <p:pic>
        <p:nvPicPr>
          <p:cNvPr id="10" name="Picture 2" descr="C:\Users\user\Desktop\Bitmap in Cover 10.cdr.jpg"/>
          <p:cNvPicPr>
            <a:picLocks noChangeAspect="1" noChangeArrowheads="1"/>
          </p:cNvPicPr>
          <p:nvPr/>
        </p:nvPicPr>
        <p:blipFill>
          <a:blip r:embed="rId2" cstate="print"/>
          <a:srcRect b="21916"/>
          <a:stretch>
            <a:fillRect/>
          </a:stretch>
        </p:blipFill>
        <p:spPr bwMode="auto">
          <a:xfrm>
            <a:off x="2359513" y="457200"/>
            <a:ext cx="3584087" cy="381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2000"/>
                            </p:stCondLst>
                            <p:childTnLst>
                              <p:par>
                                <p:cTn id="15" presetID="2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childTnLst>
                                </p:cTn>
                              </p:par>
                            </p:childTnLst>
                          </p:cTn>
                        </p:par>
                        <p:par>
                          <p:cTn id="19" fill="hold">
                            <p:stCondLst>
                              <p:cond delay="3000"/>
                            </p:stCondLst>
                            <p:childTnLst>
                              <p:par>
                                <p:cTn id="20" presetID="2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fltVal val="0"/>
                                          </p:val>
                                        </p:tav>
                                        <p:tav tm="100000">
                                          <p:val>
                                            <p:strVal val="#ppt_w"/>
                                          </p:val>
                                        </p:tav>
                                      </p:tavLst>
                                    </p:anim>
                                    <p:anim calcmode="lin" valueType="num">
                                      <p:cBhvr>
                                        <p:cTn id="23" dur="10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1447800"/>
          </a:xfrm>
          <a:ln>
            <a:noFill/>
          </a:ln>
          <a:effectLst/>
        </p:spPr>
        <p:txBody>
          <a:bodyPr>
            <a:normAutofit/>
          </a:bodyPr>
          <a:lstStyle/>
          <a:p>
            <a:r>
              <a:rPr lang="en-US" sz="3000" cap="none" dirty="0" smtClean="0">
                <a:solidFill>
                  <a:srgbClr val="002060"/>
                </a:solidFill>
                <a:effectLst/>
                <a:latin typeface="Arial Black" pitchFamily="34" charset="0"/>
                <a:cs typeface="Arial" pitchFamily="34" charset="0"/>
              </a:rPr>
              <a:t>LESSON 1</a:t>
            </a:r>
            <a:r>
              <a:rPr lang="en-US" sz="3000" dirty="0" smtClean="0">
                <a:latin typeface="Arial Black" pitchFamily="34" charset="0"/>
                <a:cs typeface="Arial" pitchFamily="34" charset="0"/>
              </a:rPr>
              <a:t/>
            </a:r>
            <a:br>
              <a:rPr lang="en-US" sz="3000" dirty="0" smtClean="0">
                <a:latin typeface="Arial Black" pitchFamily="34" charset="0"/>
                <a:cs typeface="Arial" pitchFamily="34" charset="0"/>
              </a:rPr>
            </a:br>
            <a:r>
              <a:rPr lang="en-US" sz="3900" cap="none" dirty="0" smtClean="0">
                <a:solidFill>
                  <a:srgbClr val="FF0000"/>
                </a:solidFill>
                <a:effectLst/>
                <a:latin typeface="Arial Black" pitchFamily="34" charset="0"/>
                <a:cs typeface="Arial" pitchFamily="34" charset="0"/>
              </a:rPr>
              <a:t> </a:t>
            </a:r>
            <a:r>
              <a:rPr lang="en-US" sz="3500" b="1" dirty="0" smtClean="0">
                <a:solidFill>
                  <a:srgbClr val="FF0000"/>
                </a:solidFill>
                <a:latin typeface="Arial Black" pitchFamily="34" charset="0"/>
                <a:cs typeface="Times New Roman" pitchFamily="18" charset="0"/>
              </a:rPr>
              <a:t>CHURCH: MISSIONARY BY NATURE</a:t>
            </a:r>
            <a:endParaRPr lang="en-US" sz="3500" b="1" dirty="0">
              <a:solidFill>
                <a:srgbClr val="FF0000"/>
              </a:solidFill>
              <a:latin typeface="Arial Black" pitchFamily="34" charset="0"/>
              <a:cs typeface="Times New Roman" pitchFamily="18" charset="0"/>
            </a:endParaRPr>
          </a:p>
        </p:txBody>
      </p:sp>
      <p:pic>
        <p:nvPicPr>
          <p:cNvPr id="7" name="Picture 2" descr="C:\Users\user\Desktop\Bitmap in Forum8.cdr.png"/>
          <p:cNvPicPr>
            <a:picLocks noChangeAspect="1" noChangeArrowheads="1"/>
          </p:cNvPicPr>
          <p:nvPr/>
        </p:nvPicPr>
        <p:blipFill>
          <a:blip r:embed="rId3" cstate="print"/>
          <a:srcRect/>
          <a:stretch>
            <a:fillRect/>
          </a:stretch>
        </p:blipFill>
        <p:spPr bwMode="auto">
          <a:xfrm>
            <a:off x="1371600" y="253236"/>
            <a:ext cx="2895600" cy="737364"/>
          </a:xfrm>
          <a:prstGeom prst="rect">
            <a:avLst/>
          </a:prstGeom>
          <a:noFill/>
        </p:spPr>
      </p:pic>
      <p:pic>
        <p:nvPicPr>
          <p:cNvPr id="8" name="Picture 2" descr="C:\Users\user\Desktop\New folderm9\class 10\les 1\ordain_apostles.jpg"/>
          <p:cNvPicPr>
            <a:picLocks noChangeAspect="1" noChangeArrowheads="1"/>
          </p:cNvPicPr>
          <p:nvPr/>
        </p:nvPicPr>
        <p:blipFill>
          <a:blip r:embed="rId4" cstate="print"/>
          <a:srcRect/>
          <a:stretch>
            <a:fillRect/>
          </a:stretch>
        </p:blipFill>
        <p:spPr bwMode="auto">
          <a:xfrm>
            <a:off x="914400" y="2000250"/>
            <a:ext cx="7315200" cy="4857750"/>
          </a:xfrm>
          <a:prstGeom prst="rect">
            <a:avLst/>
          </a:prstGeom>
          <a:noFill/>
          <a:ln w="76200">
            <a:noFill/>
          </a:ln>
        </p:spPr>
      </p:pic>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2400" y="533400"/>
            <a:ext cx="8763000" cy="2400657"/>
          </a:xfrm>
          <a:prstGeom prst="rect">
            <a:avLst/>
          </a:prstGeom>
          <a:noFill/>
        </p:spPr>
        <p:txBody>
          <a:bodyPr wrap="square" rtlCol="0">
            <a:spAutoFit/>
          </a:bodyPr>
          <a:lstStyle/>
          <a:p>
            <a:pPr algn="just"/>
            <a:r>
              <a:rPr lang="en-US" sz="2500" b="1" dirty="0" smtClean="0"/>
              <a:t>	JESUS TOLD THEM “GO THEREFORE AND MAKE DISCIPLES OF ALL NATIONS, BAPTIZING THEM IN THE NAME OF THE FATHER AND OF THE SON AND OF THE HOLY SPIRIT, AND TEACHING THEM TO OBEY EVERYTHING THAT I HAVE COMMANDED YOU (MT. 28: 19-20).</a:t>
            </a:r>
            <a:endParaRPr lang="en-US" sz="2500" b="1" dirty="0">
              <a:solidFill>
                <a:srgbClr val="FF00FF"/>
              </a:solidFill>
              <a:latin typeface="Arial Narrow" pitchFamily="34" charset="0"/>
              <a:cs typeface="Times New Roman" pitchFamily="18" charset="0"/>
            </a:endParaRPr>
          </a:p>
        </p:txBody>
      </p:sp>
      <p:pic>
        <p:nvPicPr>
          <p:cNvPr id="4" name="Picture 2" descr="C:\Users\user\Desktop\New folderm9\class 10\les 1\ordain_apostles.jpg"/>
          <p:cNvPicPr>
            <a:picLocks noChangeAspect="1" noChangeArrowheads="1"/>
          </p:cNvPicPr>
          <p:nvPr/>
        </p:nvPicPr>
        <p:blipFill>
          <a:blip r:embed="rId2" cstate="print"/>
          <a:srcRect/>
          <a:stretch>
            <a:fillRect/>
          </a:stretch>
        </p:blipFill>
        <p:spPr bwMode="auto">
          <a:xfrm>
            <a:off x="1371600" y="3057524"/>
            <a:ext cx="6400800" cy="3800475"/>
          </a:xfrm>
          <a:prstGeom prst="rect">
            <a:avLst/>
          </a:prstGeom>
          <a:noFill/>
          <a:ln w="76200">
            <a:noFill/>
          </a:ln>
        </p:spPr>
      </p:pic>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4" descr="jesus-full.jpg"/>
          <p:cNvPicPr>
            <a:picLocks noChangeAspect="1"/>
          </p:cNvPicPr>
          <p:nvPr/>
        </p:nvPicPr>
        <p:blipFill>
          <a:blip r:embed="rId2" cstate="print">
            <a:lum bright="70000" contrast="-70000"/>
          </a:blip>
          <a:srcRect l="5619" r="5619"/>
          <a:stretch>
            <a:fillRect/>
          </a:stretch>
        </p:blipFill>
        <p:spPr>
          <a:xfrm>
            <a:off x="660400" y="76200"/>
            <a:ext cx="7797800" cy="3657600"/>
          </a:xfrm>
          <a:prstGeom prst="ellipse">
            <a:avLst/>
          </a:prstGeom>
          <a:ln>
            <a:noFill/>
          </a:ln>
          <a:effectLst>
            <a:softEdge rad="635000"/>
          </a:effectLst>
        </p:spPr>
      </p:pic>
      <p:sp>
        <p:nvSpPr>
          <p:cNvPr id="4" name="TextBox 3"/>
          <p:cNvSpPr txBox="1"/>
          <p:nvPr/>
        </p:nvSpPr>
        <p:spPr>
          <a:xfrm>
            <a:off x="228600" y="3029902"/>
            <a:ext cx="8686800" cy="3447098"/>
          </a:xfrm>
          <a:prstGeom prst="rect">
            <a:avLst/>
          </a:prstGeom>
          <a:noFill/>
        </p:spPr>
        <p:txBody>
          <a:bodyPr wrap="square" rtlCol="0">
            <a:spAutoFit/>
          </a:bodyPr>
          <a:lstStyle/>
          <a:p>
            <a:pPr algn="ctr"/>
            <a:r>
              <a:rPr lang="en-US" sz="3500" b="1" dirty="0" smtClean="0">
                <a:solidFill>
                  <a:srgbClr val="FF0000"/>
                </a:solidFill>
                <a:latin typeface="Arial Black" pitchFamily="34" charset="0"/>
                <a:cs typeface="Times New Roman" pitchFamily="18" charset="0"/>
              </a:rPr>
              <a:t>THE COMMANDMENT                               OF THE LORD</a:t>
            </a:r>
          </a:p>
          <a:p>
            <a:pPr algn="ctr"/>
            <a:endParaRPr lang="en-US" sz="2300" b="1" dirty="0" smtClean="0">
              <a:solidFill>
                <a:srgbClr val="FF0000"/>
              </a:solidFill>
              <a:latin typeface="Arial Black" pitchFamily="34" charset="0"/>
              <a:cs typeface="Times New Roman" pitchFamily="18" charset="0"/>
            </a:endParaRPr>
          </a:p>
          <a:p>
            <a:pPr algn="just"/>
            <a:r>
              <a:rPr lang="en-US" sz="2300" b="1" dirty="0" smtClean="0"/>
              <a:t>	</a:t>
            </a:r>
            <a:r>
              <a:rPr lang="en-US" sz="2500" b="1" dirty="0" smtClean="0"/>
              <a:t>“DO THIS IN REMEMBRANCE OF ME” “GO INTO ALL THE WORLD AND PROCLAIM THE GOOD NEWS TO THE WHOLE CREATION” PROCLAMATION OF THE GOSPEL, IS THE MISSION WHICH JESUS ENTRUSTED TO THE CHURCH THROUGH THE APOSTLES.</a:t>
            </a:r>
            <a:endParaRPr lang="en-US" sz="2500" b="1" dirty="0">
              <a:solidFill>
                <a:srgbClr val="FF0000"/>
              </a:solidFill>
              <a:latin typeface="Arial Black" pitchFamily="34" charset="0"/>
              <a:cs typeface="Times New Roman" pitchFamily="18" charset="0"/>
            </a:endParaRPr>
          </a:p>
        </p:txBody>
      </p:sp>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183791"/>
            <a:ext cx="8686800" cy="3293209"/>
          </a:xfrm>
          <a:prstGeom prst="rect">
            <a:avLst/>
          </a:prstGeom>
          <a:noFill/>
        </p:spPr>
        <p:txBody>
          <a:bodyPr wrap="square" rtlCol="0">
            <a:spAutoFit/>
          </a:bodyPr>
          <a:lstStyle/>
          <a:p>
            <a:pPr algn="ctr"/>
            <a:r>
              <a:rPr lang="en-US" sz="3500" b="1" dirty="0" smtClean="0">
                <a:solidFill>
                  <a:srgbClr val="FF0000"/>
                </a:solidFill>
                <a:latin typeface="Arial Black" pitchFamily="34" charset="0"/>
                <a:cs typeface="Times New Roman" pitchFamily="18" charset="0"/>
              </a:rPr>
              <a:t>THE FATHER SENDS HIS SON</a:t>
            </a:r>
          </a:p>
          <a:p>
            <a:pPr algn="ctr"/>
            <a:endParaRPr lang="en-US" sz="2300" b="1" dirty="0" smtClean="0">
              <a:solidFill>
                <a:srgbClr val="FF0000"/>
              </a:solidFill>
              <a:latin typeface="Arial Black" pitchFamily="34" charset="0"/>
              <a:cs typeface="Times New Roman" pitchFamily="18" charset="0"/>
            </a:endParaRPr>
          </a:p>
          <a:p>
            <a:pPr algn="just"/>
            <a:r>
              <a:rPr lang="en-US" sz="2300" b="1" dirty="0" smtClean="0"/>
              <a:t>	</a:t>
            </a:r>
            <a:r>
              <a:rPr lang="en-US" sz="2500" b="1" dirty="0" smtClean="0"/>
              <a:t>GOD THE FATHER SENT HIS SON INTO THE WORLD ‘TO RESCUE US FROM THE POWER OF DARKNESS’ (COL. 1:13) AND ‘TO MAKE ALL MANKIND HIS FRIENDS THROUGH CHRIST’ (2 COR 5:19). THE MISSIONARY TASK OF THE SON WAS TO DO THE WILL OF HIS FATHER (JN 5:30).</a:t>
            </a:r>
            <a:endParaRPr lang="en-US" sz="2500" b="1" dirty="0">
              <a:solidFill>
                <a:srgbClr val="FF0000"/>
              </a:solidFill>
              <a:latin typeface="Arial Black" pitchFamily="34" charset="0"/>
              <a:cs typeface="Times New Roman" pitchFamily="18" charset="0"/>
            </a:endParaRPr>
          </a:p>
        </p:txBody>
      </p:sp>
      <p:pic>
        <p:nvPicPr>
          <p:cNvPr id="5" name="Picture 2"/>
          <p:cNvPicPr>
            <a:picLocks noChangeAspect="1" noChangeArrowheads="1"/>
          </p:cNvPicPr>
          <p:nvPr/>
        </p:nvPicPr>
        <p:blipFill>
          <a:blip r:embed="rId2"/>
          <a:srcRect/>
          <a:stretch>
            <a:fillRect/>
          </a:stretch>
        </p:blipFill>
        <p:spPr bwMode="auto">
          <a:xfrm>
            <a:off x="3352800" y="1"/>
            <a:ext cx="2407192" cy="3048000"/>
          </a:xfrm>
          <a:prstGeom prst="rect">
            <a:avLst/>
          </a:prstGeom>
          <a:noFill/>
          <a:ln w="9525">
            <a:noFill/>
            <a:miter lim="800000"/>
            <a:headEnd/>
            <a:tailEnd/>
          </a:ln>
          <a:effectLst/>
        </p:spPr>
      </p:pic>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800832"/>
            <a:ext cx="8686800" cy="2523768"/>
          </a:xfrm>
          <a:prstGeom prst="rect">
            <a:avLst/>
          </a:prstGeom>
          <a:noFill/>
        </p:spPr>
        <p:txBody>
          <a:bodyPr wrap="square" rtlCol="0">
            <a:spAutoFit/>
          </a:bodyPr>
          <a:lstStyle/>
          <a:p>
            <a:pPr algn="ctr"/>
            <a:r>
              <a:rPr lang="en-US" sz="3500" b="1" dirty="0" smtClean="0">
                <a:solidFill>
                  <a:srgbClr val="FF0000"/>
                </a:solidFill>
                <a:latin typeface="Arial Black" pitchFamily="34" charset="0"/>
                <a:cs typeface="Times New Roman" pitchFamily="18" charset="0"/>
              </a:rPr>
              <a:t>JESUS: THE FIRST MISSIONARY</a:t>
            </a:r>
          </a:p>
          <a:p>
            <a:pPr algn="ctr"/>
            <a:endParaRPr lang="en-US" sz="2300" b="1" dirty="0" smtClean="0">
              <a:solidFill>
                <a:srgbClr val="FF0000"/>
              </a:solidFill>
              <a:latin typeface="Arial Black" pitchFamily="34" charset="0"/>
              <a:cs typeface="Times New Roman" pitchFamily="18" charset="0"/>
            </a:endParaRPr>
          </a:p>
          <a:p>
            <a:pPr algn="just"/>
            <a:r>
              <a:rPr lang="en-US" sz="2300" b="1" dirty="0" smtClean="0"/>
              <a:t>	</a:t>
            </a:r>
            <a:r>
              <a:rPr lang="en-US" sz="2500" b="1" dirty="0" smtClean="0"/>
              <a:t>JESUS IS THE GOSPEL OF GOD THE FATHER THE BEGINNING OF ALL MISSIONARY ACTIVITY IS THE SENDING OF JESUS TO THE WORLD. JESUS IS THE PRIMARY SPOKESMAN OF THE GOSPEL.</a:t>
            </a:r>
            <a:endParaRPr lang="en-US" sz="2500" b="1" dirty="0">
              <a:solidFill>
                <a:srgbClr val="FF0000"/>
              </a:solidFill>
              <a:latin typeface="Arial Black" pitchFamily="34" charset="0"/>
              <a:cs typeface="Times New Roman" pitchFamily="18" charset="0"/>
            </a:endParaRPr>
          </a:p>
        </p:txBody>
      </p:sp>
      <p:pic>
        <p:nvPicPr>
          <p:cNvPr id="6" name="Picture 2"/>
          <p:cNvPicPr>
            <a:picLocks noChangeAspect="1" noChangeArrowheads="1"/>
          </p:cNvPicPr>
          <p:nvPr/>
        </p:nvPicPr>
        <p:blipFill>
          <a:blip r:embed="rId2"/>
          <a:srcRect/>
          <a:stretch>
            <a:fillRect/>
          </a:stretch>
        </p:blipFill>
        <p:spPr bwMode="auto">
          <a:xfrm>
            <a:off x="2743200" y="0"/>
            <a:ext cx="3657599" cy="3657600"/>
          </a:xfrm>
          <a:prstGeom prst="rect">
            <a:avLst/>
          </a:prstGeom>
          <a:noFill/>
          <a:ln w="9525">
            <a:noFill/>
            <a:miter lim="800000"/>
            <a:headEnd/>
            <a:tailEnd/>
          </a:ln>
          <a:effectLst/>
        </p:spPr>
      </p:pic>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999833"/>
            <a:ext cx="8686800" cy="2800767"/>
          </a:xfrm>
          <a:prstGeom prst="rect">
            <a:avLst/>
          </a:prstGeom>
          <a:noFill/>
        </p:spPr>
        <p:txBody>
          <a:bodyPr wrap="square" rtlCol="0">
            <a:spAutoFit/>
          </a:bodyPr>
          <a:lstStyle/>
          <a:p>
            <a:pPr algn="just"/>
            <a:r>
              <a:rPr lang="en-US" sz="2400" b="1" dirty="0" smtClean="0"/>
              <a:t>	</a:t>
            </a:r>
            <a:r>
              <a:rPr lang="en-US" sz="2500" b="1" dirty="0" smtClean="0"/>
              <a:t>THE ORIGIN OF THE WORDS ‘</a:t>
            </a:r>
            <a:r>
              <a:rPr lang="en-US" sz="2500" b="1" dirty="0" smtClean="0">
                <a:solidFill>
                  <a:srgbClr val="FF0000"/>
                </a:solidFill>
              </a:rPr>
              <a:t>MISSION’ </a:t>
            </a:r>
            <a:r>
              <a:rPr lang="en-US" sz="2500" b="1" dirty="0" smtClean="0"/>
              <a:t>AND ‘MISSIONARY’, COMES FROM THE LATIN WORD ‘</a:t>
            </a:r>
            <a:r>
              <a:rPr lang="en-US" sz="2500" b="1" dirty="0" smtClean="0">
                <a:solidFill>
                  <a:srgbClr val="FF0000"/>
                </a:solidFill>
              </a:rPr>
              <a:t>MITERE</a:t>
            </a:r>
            <a:r>
              <a:rPr lang="en-US" sz="2500" b="1" dirty="0" smtClean="0"/>
              <a:t>’ WHICH MEANS ‘TO SEND’. THE WORD ‘MISSION’ REFERS TO THE TASK OF THE ONE WHO IS SENT. ‘</a:t>
            </a:r>
            <a:r>
              <a:rPr lang="en-US" sz="2500" b="1" dirty="0" smtClean="0">
                <a:solidFill>
                  <a:srgbClr val="FF0000"/>
                </a:solidFill>
              </a:rPr>
              <a:t>MISSIONARY</a:t>
            </a:r>
            <a:r>
              <a:rPr lang="en-US" sz="2500" b="1" dirty="0" smtClean="0"/>
              <a:t>’ MEANS </a:t>
            </a:r>
            <a:r>
              <a:rPr lang="en-US" sz="2500" b="1" dirty="0" smtClean="0">
                <a:solidFill>
                  <a:srgbClr val="FF0000"/>
                </a:solidFill>
              </a:rPr>
              <a:t>‘THE ONE WHO IS SENT</a:t>
            </a:r>
            <a:r>
              <a:rPr lang="en-US" sz="2500" b="1" dirty="0" smtClean="0"/>
              <a:t>’.</a:t>
            </a:r>
          </a:p>
          <a:p>
            <a:pPr algn="just"/>
            <a:r>
              <a:rPr lang="en-US" sz="2500" b="1" dirty="0" smtClean="0"/>
              <a:t>	THE MESSAGE OF JESUS WAS ABOUT THE KINGDOM OF GOD AND SALVATION OF MAN.</a:t>
            </a:r>
            <a:endParaRPr lang="en-US" sz="2500" b="1" dirty="0">
              <a:solidFill>
                <a:srgbClr val="FF0000"/>
              </a:solidFill>
              <a:latin typeface="Arial Black" pitchFamily="34" charset="0"/>
              <a:cs typeface="Times New Roman" pitchFamily="18" charset="0"/>
            </a:endParaRPr>
          </a:p>
        </p:txBody>
      </p:sp>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059936"/>
            <a:ext cx="8686800" cy="3493264"/>
          </a:xfrm>
          <a:prstGeom prst="rect">
            <a:avLst/>
          </a:prstGeom>
          <a:noFill/>
        </p:spPr>
        <p:txBody>
          <a:bodyPr wrap="square" rtlCol="0">
            <a:spAutoFit/>
          </a:bodyPr>
          <a:lstStyle/>
          <a:p>
            <a:pPr algn="ctr"/>
            <a:r>
              <a:rPr lang="en-US" sz="3500" b="1" dirty="0" smtClean="0">
                <a:solidFill>
                  <a:srgbClr val="FF0000"/>
                </a:solidFill>
                <a:latin typeface="Arial Black" pitchFamily="34" charset="0"/>
                <a:cs typeface="Times New Roman" pitchFamily="18" charset="0"/>
              </a:rPr>
              <a:t>MISSIONARY ACTION OF THE HOLY SPIRIT</a:t>
            </a:r>
          </a:p>
          <a:p>
            <a:pPr algn="ctr"/>
            <a:endParaRPr lang="en-US" sz="2300" b="1" dirty="0" smtClean="0">
              <a:solidFill>
                <a:srgbClr val="FF0000"/>
              </a:solidFill>
              <a:latin typeface="Arial Black" pitchFamily="34" charset="0"/>
              <a:cs typeface="Times New Roman" pitchFamily="18" charset="0"/>
            </a:endParaRPr>
          </a:p>
          <a:p>
            <a:pPr algn="just"/>
            <a:r>
              <a:rPr lang="en-US" sz="2300" b="1" dirty="0" smtClean="0"/>
              <a:t>	</a:t>
            </a:r>
            <a:r>
              <a:rPr lang="en-US" sz="2800" dirty="0" smtClean="0"/>
              <a:t> </a:t>
            </a:r>
            <a:r>
              <a:rPr lang="en-US" sz="2500" b="1" dirty="0" smtClean="0"/>
              <a:t>GOD SENT THE HOLY SPIRIT TO HELP MAN TO OWN THE SALVATION WHICH JESUS GAINED FOR US. THE ORIGIN OF THE CHURCH ARISES FROM THE MISSION OF THE SON AND THE HOLY SPIRIT ACCORDING TO THE PLAN OF GOD THE FATHER.</a:t>
            </a:r>
            <a:endParaRPr lang="en-US" sz="2500" b="1" dirty="0">
              <a:solidFill>
                <a:srgbClr val="FF0000"/>
              </a:solidFill>
              <a:latin typeface="Arial Black" pitchFamily="34"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3505200" y="0"/>
            <a:ext cx="2104310" cy="2895600"/>
          </a:xfrm>
          <a:prstGeom prst="rect">
            <a:avLst/>
          </a:prstGeom>
          <a:noFill/>
          <a:ln w="9525">
            <a:noFill/>
            <a:miter lim="800000"/>
            <a:headEnd/>
            <a:tailEnd/>
          </a:ln>
          <a:effectLst/>
        </p:spPr>
      </p:pic>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989141"/>
            <a:ext cx="8686800" cy="4878259"/>
          </a:xfrm>
          <a:prstGeom prst="rect">
            <a:avLst/>
          </a:prstGeom>
          <a:noFill/>
        </p:spPr>
        <p:txBody>
          <a:bodyPr wrap="square" rtlCol="0">
            <a:spAutoFit/>
          </a:bodyPr>
          <a:lstStyle/>
          <a:p>
            <a:pPr algn="ctr"/>
            <a:r>
              <a:rPr lang="en-US" sz="3500" b="1" dirty="0" smtClean="0">
                <a:solidFill>
                  <a:srgbClr val="FF0000"/>
                </a:solidFill>
                <a:latin typeface="Arial Black" pitchFamily="34" charset="0"/>
                <a:cs typeface="Times New Roman" pitchFamily="18" charset="0"/>
              </a:rPr>
              <a:t>CHURCH: SENT BY CHRIST</a:t>
            </a:r>
          </a:p>
          <a:p>
            <a:pPr algn="ctr"/>
            <a:endParaRPr lang="en-US" sz="2300" b="1" dirty="0" smtClean="0">
              <a:solidFill>
                <a:srgbClr val="FF0000"/>
              </a:solidFill>
              <a:latin typeface="Arial Black" pitchFamily="34" charset="0"/>
              <a:cs typeface="Times New Roman" pitchFamily="18" charset="0"/>
            </a:endParaRPr>
          </a:p>
          <a:p>
            <a:pPr algn="just"/>
            <a:r>
              <a:rPr lang="en-US" sz="2300" b="1" dirty="0" smtClean="0"/>
              <a:t>	</a:t>
            </a:r>
            <a:r>
              <a:rPr lang="en-US" sz="2800" dirty="0" smtClean="0"/>
              <a:t> </a:t>
            </a:r>
            <a:r>
              <a:rPr lang="en-US" sz="2500" b="1" dirty="0" smtClean="0"/>
              <a:t>THE CHURCH IS THE CONTINUATION OF CHRIST. AND THE CHURCH HAS TO CONTINUE THE MISSION OF JESUS. SHE IS CALLED AND SENT FOR THAT. JESUS SAID TO HIS DISCIPLES: “AS THE FATHER HAS SENT ME, SO I SEND YOU” </a:t>
            </a:r>
          </a:p>
          <a:p>
            <a:pPr algn="just"/>
            <a:r>
              <a:rPr lang="en-US" sz="2500" b="1" dirty="0" smtClean="0"/>
              <a:t>	THE CHURCH WHO RECEIVED THIS MISSION FROM JESUS CO-OPERATES WITH HIM IN THIS SALVIFIC PLAN AND LEADS PEOPLE TO SALVATION. HENCE THE CHURCH IS THE SACRAMENT OF UNIVERSAL SALVATION.</a:t>
            </a:r>
            <a:endParaRPr lang="en-US" sz="2500" b="1" dirty="0">
              <a:solidFill>
                <a:srgbClr val="FF0000"/>
              </a:solidFill>
              <a:latin typeface="Arial Black" pitchFamily="34" charset="0"/>
              <a:cs typeface="Times New Roman" pitchFamily="18" charset="0"/>
            </a:endParaRPr>
          </a:p>
        </p:txBody>
      </p:sp>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228600"/>
            <a:ext cx="8686800" cy="4909036"/>
          </a:xfrm>
          <a:prstGeom prst="rect">
            <a:avLst/>
          </a:prstGeom>
          <a:noFill/>
        </p:spPr>
        <p:txBody>
          <a:bodyPr wrap="square" rtlCol="0">
            <a:spAutoFit/>
          </a:bodyPr>
          <a:lstStyle/>
          <a:p>
            <a:pPr algn="ctr"/>
            <a:r>
              <a:rPr lang="en-US" sz="3500" b="1" dirty="0" smtClean="0">
                <a:solidFill>
                  <a:srgbClr val="FF0000"/>
                </a:solidFill>
                <a:latin typeface="Arial Black" pitchFamily="34" charset="0"/>
                <a:cs typeface="Times New Roman" pitchFamily="18" charset="0"/>
              </a:rPr>
              <a:t>MISSIONARY CHURCH</a:t>
            </a:r>
          </a:p>
          <a:p>
            <a:pPr algn="ctr"/>
            <a:endParaRPr lang="en-US" sz="2300" b="1" dirty="0" smtClean="0">
              <a:solidFill>
                <a:srgbClr val="FF0000"/>
              </a:solidFill>
              <a:latin typeface="Arial Black" pitchFamily="34" charset="0"/>
              <a:cs typeface="Times New Roman" pitchFamily="18" charset="0"/>
            </a:endParaRPr>
          </a:p>
          <a:p>
            <a:pPr algn="just"/>
            <a:r>
              <a:rPr lang="en-US" sz="2500" b="1" dirty="0" smtClean="0"/>
              <a:t>	 </a:t>
            </a:r>
            <a:r>
              <a:rPr lang="en-US" sz="2300" b="1" dirty="0" smtClean="0"/>
              <a:t>THE MISSIONARY TASK ENTRUSTED TO THE CHURCH BY JESUS THROUGH THE APOSTLES IS TO PROCLAIM THE GOSPEL TO ALL PEOPLES, BAPTISE THEM, TEACH THEM TO OBEY WHATEVER HE HAS COMMANDED AND BE WITNESSES TO HIS LOVE (MT. 28: 18-20). BY THE TERM ‘MISSION’ WE MEAN PROCLAIMING THE GOSPEL TO PEOPLES AND COMMUNITIES WHO HAVE NOT YET HEARD OF CHRIST AND INSTITUTING THE CHURCH THERE. MISSIONARY ACTIVITY IS PROCLAIMING THE SALVIFIC PLAN OF GOD AND ITS FULFILMENT IN THE WORLD AND IN HISTORY. (REDEMPTORIS MISSIO-RM-41</a:t>
            </a:r>
            <a:r>
              <a:rPr lang="en-US" sz="2300" dirty="0" smtClean="0"/>
              <a:t>).</a:t>
            </a:r>
            <a:endParaRPr lang="en-US" sz="2300" b="1" dirty="0">
              <a:solidFill>
                <a:srgbClr val="FF0000"/>
              </a:solidFill>
              <a:latin typeface="Arial Black" pitchFamily="34"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2743201" y="5257800"/>
            <a:ext cx="3657600" cy="1600200"/>
          </a:xfrm>
          <a:prstGeom prst="rect">
            <a:avLst/>
          </a:prstGeom>
          <a:noFill/>
          <a:ln w="9525">
            <a:noFill/>
            <a:miter lim="800000"/>
            <a:headEnd/>
            <a:tailEnd/>
          </a:ln>
          <a:effectLst/>
        </p:spPr>
      </p:pic>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981200"/>
            <a:ext cx="8686800" cy="2908489"/>
          </a:xfrm>
          <a:prstGeom prst="rect">
            <a:avLst/>
          </a:prstGeom>
          <a:noFill/>
        </p:spPr>
        <p:txBody>
          <a:bodyPr wrap="square" rtlCol="0">
            <a:spAutoFit/>
          </a:bodyPr>
          <a:lstStyle/>
          <a:p>
            <a:pPr algn="ctr"/>
            <a:r>
              <a:rPr lang="en-US" sz="3500" b="1" dirty="0" smtClean="0">
                <a:solidFill>
                  <a:srgbClr val="FF0000"/>
                </a:solidFill>
                <a:latin typeface="Arial Black" pitchFamily="34" charset="0"/>
                <a:cs typeface="Times New Roman" pitchFamily="18" charset="0"/>
              </a:rPr>
              <a:t>ALL ARE MISSIONARIES</a:t>
            </a:r>
          </a:p>
          <a:p>
            <a:pPr algn="ctr"/>
            <a:endParaRPr lang="en-US" sz="2300" b="1" dirty="0" smtClean="0">
              <a:solidFill>
                <a:srgbClr val="FF0000"/>
              </a:solidFill>
              <a:latin typeface="Arial Black" pitchFamily="34" charset="0"/>
              <a:cs typeface="Times New Roman" pitchFamily="18" charset="0"/>
            </a:endParaRPr>
          </a:p>
          <a:p>
            <a:pPr algn="just"/>
            <a:r>
              <a:rPr lang="en-US" sz="2500" b="1" dirty="0" smtClean="0"/>
              <a:t>	 SINCE THE CHURCH IS MISSIONARY BY NATURE, ALL THE PEOPLE OF GOD ARE MISSIONARIES. THE DUTY OF PROCLAIMING THE GOSPEL TO OTHERS IS DONE BY THE SONS AND DAUGHTERS OF THE CHURCH.</a:t>
            </a:r>
            <a:endParaRPr lang="en-US" sz="2500" b="1" dirty="0">
              <a:solidFill>
                <a:srgbClr val="FF0000"/>
              </a:solidFill>
              <a:latin typeface="Arial Black" pitchFamily="34" charset="0"/>
              <a:cs typeface="Times New Roman" pitchFamily="18" charset="0"/>
            </a:endParaRPr>
          </a:p>
        </p:txBody>
      </p:sp>
    </p:spTree>
    <p:extLst>
      <p:ext uri="{BB962C8B-B14F-4D97-AF65-F5344CB8AC3E}">
        <p14:creationId xmlns="" xmlns:p14="http://schemas.microsoft.com/office/powerpoint/2010/main" val="2668902097"/>
      </p:ext>
    </p:extLst>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l 29"/>
          <p:cNvSpPr/>
          <p:nvPr/>
        </p:nvSpPr>
        <p:spPr>
          <a:xfrm>
            <a:off x="228600" y="685800"/>
            <a:ext cx="8686800" cy="5486400"/>
          </a:xfrm>
          <a:prstGeom prst="ellipse">
            <a:avLst/>
          </a:prstGeom>
          <a:gradFill>
            <a:gsLst>
              <a:gs pos="0">
                <a:srgbClr val="FFFF00"/>
              </a:gs>
              <a:gs pos="50000">
                <a:schemeClr val="bg2">
                  <a:lumMod val="75000"/>
                  <a:tint val="44500"/>
                  <a:satMod val="160000"/>
                </a:schemeClr>
              </a:gs>
              <a:gs pos="100000">
                <a:srgbClr val="FFFF00"/>
              </a:gs>
            </a:gsLst>
            <a:lin ang="8100000" scaled="1"/>
          </a:gra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1143000" y="1828800"/>
            <a:ext cx="6858000" cy="3200400"/>
          </a:xfrm>
          <a:ln>
            <a:noFill/>
          </a:ln>
        </p:spPr>
        <p:txBody>
          <a:bodyPr>
            <a:noAutofit/>
          </a:bodyPr>
          <a:lstStyle/>
          <a:p>
            <a:r>
              <a:rPr lang="en-US" sz="3500" b="1" dirty="0" smtClean="0">
                <a:solidFill>
                  <a:srgbClr val="FF0000"/>
                </a:solidFill>
                <a:latin typeface="Arial Black" pitchFamily="34" charset="0"/>
                <a:cs typeface="Times New Roman" pitchFamily="18" charset="0"/>
              </a:rPr>
              <a:t>LET US </a:t>
            </a:r>
            <a:br>
              <a:rPr lang="en-US" sz="3500" b="1" dirty="0" smtClean="0">
                <a:solidFill>
                  <a:srgbClr val="FF0000"/>
                </a:solidFill>
                <a:latin typeface="Arial Black" pitchFamily="34" charset="0"/>
                <a:cs typeface="Times New Roman" pitchFamily="18" charset="0"/>
              </a:rPr>
            </a:br>
            <a:r>
              <a:rPr lang="en-US" sz="3500" b="1" dirty="0" smtClean="0">
                <a:solidFill>
                  <a:srgbClr val="FF0000"/>
                </a:solidFill>
                <a:latin typeface="Arial Black" pitchFamily="34" charset="0"/>
                <a:cs typeface="Times New Roman" pitchFamily="18" charset="0"/>
              </a:rPr>
              <a:t>READ THE WORD OF GOD AND MEDITATE</a:t>
            </a:r>
            <a:r>
              <a:rPr lang="en-US" sz="3500" b="1" dirty="0" smtClean="0">
                <a:solidFill>
                  <a:srgbClr val="00B0F0"/>
                </a:solidFill>
                <a:latin typeface="Arial Black" pitchFamily="34" charset="0"/>
                <a:cs typeface="Times New Roman" pitchFamily="18" charset="0"/>
              </a:rPr>
              <a:t/>
            </a:r>
            <a:br>
              <a:rPr lang="en-US" sz="3500" b="1" dirty="0" smtClean="0">
                <a:solidFill>
                  <a:srgbClr val="00B0F0"/>
                </a:solidFill>
                <a:latin typeface="Arial Black" pitchFamily="34" charset="0"/>
                <a:cs typeface="Times New Roman" pitchFamily="18" charset="0"/>
              </a:rPr>
            </a:br>
            <a:r>
              <a:rPr lang="en-US" sz="3500" b="1" dirty="0">
                <a:solidFill>
                  <a:srgbClr val="00B0F0"/>
                </a:solidFill>
                <a:latin typeface="Arial Black" pitchFamily="34" charset="0"/>
                <a:cs typeface="Times New Roman" pitchFamily="18" charset="0"/>
              </a:rPr>
              <a:t/>
            </a:r>
            <a:br>
              <a:rPr lang="en-US" sz="3500" b="1" dirty="0">
                <a:solidFill>
                  <a:srgbClr val="00B0F0"/>
                </a:solidFill>
                <a:latin typeface="Arial Black" pitchFamily="34" charset="0"/>
                <a:cs typeface="Times New Roman" pitchFamily="18" charset="0"/>
              </a:rPr>
            </a:br>
            <a:r>
              <a:rPr lang="en-US" sz="2500" b="1" dirty="0" smtClean="0">
                <a:solidFill>
                  <a:schemeClr val="tx1"/>
                </a:solidFill>
                <a:latin typeface="Arial" pitchFamily="34" charset="0"/>
                <a:cs typeface="Arial" pitchFamily="34" charset="0"/>
              </a:rPr>
              <a:t>JN. 20: 19-23</a:t>
            </a:r>
            <a:endParaRPr lang="en-US" sz="3500" b="1" dirty="0">
              <a:solidFill>
                <a:srgbClr val="00B0F0"/>
              </a:solidFill>
              <a:latin typeface="Arial Black" pitchFamily="34" charset="0"/>
              <a:cs typeface="Times New Roman" pitchFamily="18"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28600" y="914400"/>
            <a:ext cx="8686800" cy="5029200"/>
            <a:chOff x="228600" y="1143000"/>
            <a:chExt cx="8686800" cy="5029200"/>
          </a:xfrm>
        </p:grpSpPr>
        <p:sp>
          <p:nvSpPr>
            <p:cNvPr id="6" name="Oval 5"/>
            <p:cNvSpPr/>
            <p:nvPr/>
          </p:nvSpPr>
          <p:spPr>
            <a:xfrm>
              <a:off x="228600" y="1600200"/>
              <a:ext cx="8686800" cy="4572000"/>
            </a:xfrm>
            <a:prstGeom prst="ellipse">
              <a:avLst/>
            </a:prstGeom>
            <a:gradFill>
              <a:gsLst>
                <a:gs pos="0">
                  <a:srgbClr val="FFFF00"/>
                </a:gs>
                <a:gs pos="50000">
                  <a:schemeClr val="bg2">
                    <a:lumMod val="75000"/>
                    <a:tint val="44500"/>
                    <a:satMod val="160000"/>
                  </a:schemeClr>
                </a:gs>
                <a:gs pos="100000">
                  <a:srgbClr val="FFFF00"/>
                </a:gs>
              </a:gsLst>
              <a:lin ang="8100000" scaled="1"/>
            </a:gra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p:cNvSpPr/>
            <p:nvPr/>
          </p:nvSpPr>
          <p:spPr>
            <a:xfrm>
              <a:off x="1143000" y="1981200"/>
              <a:ext cx="914400" cy="914400"/>
            </a:xfrm>
            <a:prstGeom prst="star5">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5-Point Star 7"/>
            <p:cNvSpPr/>
            <p:nvPr/>
          </p:nvSpPr>
          <p:spPr>
            <a:xfrm>
              <a:off x="1905000" y="1600200"/>
              <a:ext cx="914400" cy="914400"/>
            </a:xfrm>
            <a:prstGeom prst="star5">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p:cNvSpPr/>
            <p:nvPr/>
          </p:nvSpPr>
          <p:spPr>
            <a:xfrm>
              <a:off x="2590800" y="1295400"/>
              <a:ext cx="914400" cy="914400"/>
            </a:xfrm>
            <a:prstGeom prst="star5">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p:cNvSpPr/>
            <p:nvPr/>
          </p:nvSpPr>
          <p:spPr>
            <a:xfrm>
              <a:off x="3429000" y="1143000"/>
              <a:ext cx="914400" cy="914400"/>
            </a:xfrm>
            <a:prstGeom prst="star5">
              <a:avLst/>
            </a:prstGeom>
            <a:solidFill>
              <a:srgbClr val="FFFF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1"/>
          <p:cNvSpPr>
            <a:spLocks noGrp="1"/>
          </p:cNvSpPr>
          <p:nvPr>
            <p:ph type="title"/>
          </p:nvPr>
        </p:nvSpPr>
        <p:spPr>
          <a:xfrm>
            <a:off x="914400" y="2286000"/>
            <a:ext cx="7315200" cy="2743200"/>
          </a:xfrm>
        </p:spPr>
        <p:txBody>
          <a:bodyPr>
            <a:noAutofit/>
          </a:bodyPr>
          <a:lstStyle/>
          <a:p>
            <a:r>
              <a:rPr lang="en-US" sz="3500" b="1" dirty="0" smtClean="0">
                <a:solidFill>
                  <a:srgbClr val="FF00FF"/>
                </a:solidFill>
                <a:latin typeface="Arial Black" pitchFamily="34" charset="0"/>
                <a:cs typeface="Times New Roman" pitchFamily="18" charset="0"/>
              </a:rPr>
              <a:t>A WORD OF GOD TO REMEMBER</a:t>
            </a:r>
            <a:br>
              <a:rPr lang="en-US" sz="3500" b="1" dirty="0" smtClean="0">
                <a:solidFill>
                  <a:srgbClr val="FF00FF"/>
                </a:solidFill>
                <a:latin typeface="Arial Black" pitchFamily="34" charset="0"/>
                <a:cs typeface="Times New Roman" pitchFamily="18" charset="0"/>
              </a:rPr>
            </a:br>
            <a:r>
              <a:rPr lang="en-US" sz="3500" b="1" dirty="0">
                <a:solidFill>
                  <a:srgbClr val="FF00FF"/>
                </a:solidFill>
                <a:latin typeface="Arial Black" pitchFamily="34" charset="0"/>
                <a:cs typeface="Times New Roman" pitchFamily="18" charset="0"/>
              </a:rPr>
              <a:t/>
            </a:r>
            <a:br>
              <a:rPr lang="en-US" sz="3500" b="1" dirty="0">
                <a:solidFill>
                  <a:srgbClr val="FF00FF"/>
                </a:solidFill>
                <a:latin typeface="Arial Black" pitchFamily="34" charset="0"/>
                <a:cs typeface="Times New Roman" pitchFamily="18" charset="0"/>
              </a:rPr>
            </a:br>
            <a:r>
              <a:rPr lang="en-US" sz="2800" dirty="0" smtClean="0"/>
              <a:t> </a:t>
            </a:r>
            <a:r>
              <a:rPr lang="en-US" sz="2500" b="1" dirty="0" smtClean="0">
                <a:latin typeface="Arial" pitchFamily="34" charset="0"/>
                <a:cs typeface="Arial" pitchFamily="34" charset="0"/>
              </a:rPr>
              <a:t>“AS THE FATHER HAS SENT ME, SO I SEND YOU” (JN</a:t>
            </a:r>
            <a:r>
              <a:rPr lang="en-US" sz="2500" dirty="0" smtClean="0">
                <a:latin typeface="Arial" pitchFamily="34" charset="0"/>
                <a:cs typeface="Arial" pitchFamily="34" charset="0"/>
              </a:rPr>
              <a:t>. </a:t>
            </a:r>
            <a:r>
              <a:rPr lang="en-US" sz="2500" b="1" dirty="0" smtClean="0">
                <a:latin typeface="Arial" pitchFamily="34" charset="0"/>
                <a:cs typeface="Arial" pitchFamily="34" charset="0"/>
              </a:rPr>
              <a:t>20:21).</a:t>
            </a:r>
            <a:endParaRPr lang="en-US" sz="2500" b="1" dirty="0">
              <a:solidFill>
                <a:srgbClr val="FF00FF"/>
              </a:solidFill>
              <a:latin typeface="Arial" pitchFamily="34" charset="0"/>
              <a:cs typeface="Arial" pitchFamily="34"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rot="16200000">
            <a:off x="2743200" y="-914400"/>
            <a:ext cx="3657600" cy="8686800"/>
          </a:xfrm>
          <a:prstGeom prst="roundRect">
            <a:avLst>
              <a:gd name="adj" fmla="val 26161"/>
            </a:avLst>
          </a:prstGeom>
          <a:gradFill>
            <a:gsLst>
              <a:gs pos="0">
                <a:srgbClr val="FFFF00"/>
              </a:gs>
              <a:gs pos="50000">
                <a:schemeClr val="bg1"/>
              </a:gs>
              <a:gs pos="100000">
                <a:schemeClr val="bg1"/>
              </a:gs>
            </a:gsLst>
            <a:lin ang="5400000" scaled="0"/>
          </a:gra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C:\Users\user\Desktop\Bitmap in Lesson1.cdr.jpg"/>
          <p:cNvPicPr>
            <a:picLocks noChangeAspect="1" noChangeArrowheads="1"/>
          </p:cNvPicPr>
          <p:nvPr/>
        </p:nvPicPr>
        <p:blipFill>
          <a:blip r:embed="rId2" cstate="print"/>
          <a:srcRect/>
          <a:stretch>
            <a:fillRect/>
          </a:stretch>
        </p:blipFill>
        <p:spPr bwMode="auto">
          <a:xfrm>
            <a:off x="7209868" y="2057400"/>
            <a:ext cx="1553132" cy="2438400"/>
          </a:xfrm>
          <a:prstGeom prst="rect">
            <a:avLst/>
          </a:prstGeom>
          <a:noFill/>
        </p:spPr>
      </p:pic>
      <p:sp>
        <p:nvSpPr>
          <p:cNvPr id="4" name="Title 1"/>
          <p:cNvSpPr>
            <a:spLocks noGrp="1"/>
          </p:cNvSpPr>
          <p:nvPr>
            <p:ph type="title"/>
          </p:nvPr>
        </p:nvSpPr>
        <p:spPr>
          <a:xfrm>
            <a:off x="381000" y="1828800"/>
            <a:ext cx="6858000" cy="3124200"/>
          </a:xfrm>
        </p:spPr>
        <p:txBody>
          <a:bodyPr>
            <a:normAutofit/>
          </a:bodyPr>
          <a:lstStyle/>
          <a:p>
            <a:r>
              <a:rPr lang="en-US" sz="3500" b="1" dirty="0" smtClean="0">
                <a:solidFill>
                  <a:srgbClr val="00B0F0"/>
                </a:solidFill>
                <a:latin typeface="Arial Black" pitchFamily="34" charset="0"/>
                <a:cs typeface="Times New Roman" pitchFamily="18" charset="0"/>
              </a:rPr>
              <a:t>LET US PRAY</a:t>
            </a:r>
            <a:r>
              <a:rPr lang="en-US" sz="3900" b="1" dirty="0" smtClean="0">
                <a:solidFill>
                  <a:srgbClr val="00B0F0"/>
                </a:solidFill>
                <a:latin typeface="Arial Black" pitchFamily="34" charset="0"/>
                <a:cs typeface="Times New Roman" pitchFamily="18" charset="0"/>
              </a:rPr>
              <a:t/>
            </a:r>
            <a:br>
              <a:rPr lang="en-US" sz="3900" b="1" dirty="0" smtClean="0">
                <a:solidFill>
                  <a:srgbClr val="00B0F0"/>
                </a:solidFill>
                <a:latin typeface="Arial Black" pitchFamily="34" charset="0"/>
                <a:cs typeface="Times New Roman" pitchFamily="18" charset="0"/>
              </a:rPr>
            </a:br>
            <a:r>
              <a:rPr lang="en-US" sz="3500" b="1" dirty="0" smtClean="0">
                <a:solidFill>
                  <a:srgbClr val="00B0F0"/>
                </a:solidFill>
                <a:latin typeface="Arial Black" pitchFamily="34" charset="0"/>
                <a:cs typeface="Times New Roman" pitchFamily="18" charset="0"/>
              </a:rPr>
              <a:t/>
            </a:r>
            <a:br>
              <a:rPr lang="en-US" sz="3500" b="1" dirty="0" smtClean="0">
                <a:solidFill>
                  <a:srgbClr val="00B0F0"/>
                </a:solidFill>
                <a:latin typeface="Arial Black" pitchFamily="34" charset="0"/>
                <a:cs typeface="Times New Roman" pitchFamily="18" charset="0"/>
              </a:rPr>
            </a:br>
            <a:r>
              <a:rPr lang="en-US" sz="2400" dirty="0" smtClean="0"/>
              <a:t> </a:t>
            </a:r>
            <a:r>
              <a:rPr lang="en-US" sz="2500" b="1" dirty="0" smtClean="0">
                <a:latin typeface="Arial" pitchFamily="34" charset="0"/>
                <a:cs typeface="Arial" pitchFamily="34" charset="0"/>
              </a:rPr>
              <a:t>JESUS, OUR LORD, BLESS US TO LIVE ACCORDING TO</a:t>
            </a:r>
            <a:br>
              <a:rPr lang="en-US" sz="2500" b="1" dirty="0" smtClean="0">
                <a:latin typeface="Arial" pitchFamily="34" charset="0"/>
                <a:cs typeface="Arial" pitchFamily="34" charset="0"/>
              </a:rPr>
            </a:br>
            <a:r>
              <a:rPr lang="en-US" sz="2500" b="1" dirty="0" smtClean="0">
                <a:latin typeface="Arial" pitchFamily="34" charset="0"/>
                <a:cs typeface="Arial" pitchFamily="34" charset="0"/>
              </a:rPr>
              <a:t>OUR MISSIONARY CALL AND TASK AND BE YOUR WITNESSES.</a:t>
            </a:r>
            <a:endParaRPr lang="en-US" sz="2500" b="1" dirty="0">
              <a:solidFill>
                <a:srgbClr val="00B0F0"/>
              </a:solidFill>
              <a:latin typeface="Arial Black" pitchFamily="34" charset="0"/>
              <a:cs typeface="Times New Roman" pitchFamily="18"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228600" y="1600200"/>
            <a:ext cx="8686800" cy="3657600"/>
          </a:xfrm>
          <a:prstGeom prst="roundRect">
            <a:avLst>
              <a:gd name="adj" fmla="val 32278"/>
            </a:avLst>
          </a:prstGeom>
          <a:gradFill flip="none" rotWithShape="1">
            <a:gsLst>
              <a:gs pos="0">
                <a:srgbClr val="FFFF00"/>
              </a:gs>
              <a:gs pos="50000">
                <a:schemeClr val="bg1"/>
              </a:gs>
              <a:gs pos="100000">
                <a:srgbClr val="FFFF00"/>
              </a:gs>
            </a:gsLst>
            <a:path path="circle">
              <a:fillToRect l="100000" t="100000"/>
            </a:path>
            <a:tileRect r="-100000" b="-100000"/>
          </a:gra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914400" y="2057400"/>
            <a:ext cx="7315200" cy="2743200"/>
          </a:xfrm>
        </p:spPr>
        <p:txBody>
          <a:bodyPr>
            <a:noAutofit/>
          </a:bodyPr>
          <a:lstStyle/>
          <a:p>
            <a:r>
              <a:rPr lang="en-US" sz="3500" b="1" dirty="0" smtClean="0">
                <a:solidFill>
                  <a:srgbClr val="FF00FF"/>
                </a:solidFill>
                <a:latin typeface="Arial Black" pitchFamily="34" charset="0"/>
                <a:cs typeface="Times New Roman" pitchFamily="18" charset="0"/>
              </a:rPr>
              <a:t>MY DECISION</a:t>
            </a:r>
            <a:br>
              <a:rPr lang="en-US" sz="3500" b="1" dirty="0" smtClean="0">
                <a:solidFill>
                  <a:srgbClr val="FF00FF"/>
                </a:solidFill>
                <a:latin typeface="Arial Black" pitchFamily="34" charset="0"/>
                <a:cs typeface="Times New Roman" pitchFamily="18" charset="0"/>
              </a:rPr>
            </a:br>
            <a:r>
              <a:rPr lang="en-US" sz="3500" b="1" dirty="0" smtClean="0">
                <a:solidFill>
                  <a:srgbClr val="FF00FF"/>
                </a:solidFill>
                <a:latin typeface="Arial Black" pitchFamily="34" charset="0"/>
                <a:cs typeface="Times New Roman" pitchFamily="18" charset="0"/>
              </a:rPr>
              <a:t/>
            </a:r>
            <a:br>
              <a:rPr lang="en-US" sz="3500" b="1" dirty="0" smtClean="0">
                <a:solidFill>
                  <a:srgbClr val="FF00FF"/>
                </a:solidFill>
                <a:latin typeface="Arial Black" pitchFamily="34" charset="0"/>
                <a:cs typeface="Times New Roman" pitchFamily="18" charset="0"/>
              </a:rPr>
            </a:br>
            <a:r>
              <a:rPr lang="en-US" sz="2500" b="1" dirty="0">
                <a:latin typeface="Arial" pitchFamily="34" charset="0"/>
                <a:cs typeface="Arial" pitchFamily="34" charset="0"/>
              </a:rPr>
              <a:t> </a:t>
            </a:r>
            <a:r>
              <a:rPr lang="en-US" sz="2500" b="1" dirty="0" smtClean="0">
                <a:latin typeface="Arial" pitchFamily="34" charset="0"/>
                <a:cs typeface="Arial" pitchFamily="34" charset="0"/>
              </a:rPr>
              <a:t>I WILL THANK MY GOD DAILY FOR GIVING ME PARTICIPATION</a:t>
            </a:r>
            <a:br>
              <a:rPr lang="en-US" sz="2500" b="1" dirty="0" smtClean="0">
                <a:latin typeface="Arial" pitchFamily="34" charset="0"/>
                <a:cs typeface="Arial" pitchFamily="34" charset="0"/>
              </a:rPr>
            </a:br>
            <a:r>
              <a:rPr lang="en-US" sz="2500" b="1" dirty="0" smtClean="0">
                <a:latin typeface="Arial" pitchFamily="34" charset="0"/>
                <a:cs typeface="Arial" pitchFamily="34" charset="0"/>
              </a:rPr>
              <a:t>IN THE MISSIONARY TASK OF THE CHURCH THROUGH BAPTISM AND ANOINTING.</a:t>
            </a:r>
            <a:endParaRPr lang="en-US" sz="2500" b="1" dirty="0">
              <a:solidFill>
                <a:srgbClr val="FF00FF"/>
              </a:solidFill>
              <a:latin typeface="Arial" pitchFamily="34" charset="0"/>
              <a:cs typeface="Arial" pitchFamily="34"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228600" y="685800"/>
            <a:ext cx="8686800" cy="5486400"/>
          </a:xfrm>
          <a:prstGeom prst="roundRect">
            <a:avLst>
              <a:gd name="adj" fmla="val 7173"/>
            </a:avLst>
          </a:prstGeom>
          <a:gradFill flip="none" rotWithShape="1">
            <a:gsLst>
              <a:gs pos="0">
                <a:srgbClr val="00B0F0"/>
              </a:gs>
              <a:gs pos="50000">
                <a:schemeClr val="bg1"/>
              </a:gs>
              <a:gs pos="100000">
                <a:srgbClr val="00B0F0"/>
              </a:gs>
            </a:gsLst>
            <a:lin ang="2700000" scaled="1"/>
            <a:tileRect/>
          </a:gra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1000" y="1346805"/>
            <a:ext cx="8382000" cy="4139595"/>
          </a:xfrm>
          <a:prstGeom prst="rect">
            <a:avLst/>
          </a:prstGeom>
          <a:noFill/>
        </p:spPr>
        <p:txBody>
          <a:bodyPr wrap="square" rtlCol="0">
            <a:spAutoFit/>
          </a:bodyPr>
          <a:lstStyle/>
          <a:p>
            <a:pPr algn="ctr"/>
            <a:r>
              <a:rPr lang="en-US" sz="3500" b="1" dirty="0" smtClean="0">
                <a:solidFill>
                  <a:srgbClr val="FF0000"/>
                </a:solidFill>
                <a:latin typeface="Arial Black" pitchFamily="34" charset="0"/>
                <a:cs typeface="Times New Roman" pitchFamily="18" charset="0"/>
              </a:rPr>
              <a:t>LET US THINK WITH THE CHURCH</a:t>
            </a:r>
          </a:p>
          <a:p>
            <a:pPr algn="ctr"/>
            <a:endParaRPr lang="en-US" sz="2400" b="1" dirty="0" smtClean="0">
              <a:solidFill>
                <a:srgbClr val="FF00FF"/>
              </a:solidFill>
              <a:latin typeface="Arial Black" pitchFamily="34" charset="0"/>
              <a:cs typeface="Times New Roman" pitchFamily="18" charset="0"/>
            </a:endParaRPr>
          </a:p>
          <a:p>
            <a:pPr algn="ctr"/>
            <a:r>
              <a:rPr lang="en-US" sz="2300" b="1" dirty="0" smtClean="0">
                <a:latin typeface="Arial" pitchFamily="34" charset="0"/>
                <a:cs typeface="Arial" pitchFamily="34" charset="0"/>
              </a:rPr>
              <a:t>ONCE JESUS PREACHED AND FULFILLED THE GOSPEL FOR THE SALVATION OF WHOLE HUMANITY. IT IS NECESSARY TO PREACH AND SPREAD THIS GOSPEL FROM JERUSALEM TO THE ENDS OF THE EARTH. THUS, THE SALVATION WHICH JESUS ONCE GAINED FOR ALL SHOULD BECOME EFFECTIVE IN ALL IN THE                        PROCESS OF TIME. (AG. 3)</a:t>
            </a:r>
            <a:endParaRPr lang="en-US" sz="2300" b="1" dirty="0"/>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578635"/>
            <a:ext cx="8686800" cy="4593565"/>
          </a:xfrm>
          <a:prstGeom prst="rect">
            <a:avLst/>
          </a:prstGeom>
        </p:spPr>
        <p:txBody>
          <a:bodyPr wrap="square">
            <a:spAutoFit/>
          </a:bodyPr>
          <a:lstStyle/>
          <a:p>
            <a:pPr algn="ctr">
              <a:lnSpc>
                <a:spcPct val="150000"/>
              </a:lnSpc>
            </a:pPr>
            <a:r>
              <a:rPr lang="en-US" sz="3500" b="1" dirty="0" smtClean="0">
                <a:solidFill>
                  <a:srgbClr val="FF0000"/>
                </a:solidFill>
                <a:latin typeface="Arial Black" pitchFamily="34" charset="0"/>
                <a:cs typeface="Arial" pitchFamily="34" charset="0"/>
              </a:rPr>
              <a:t>CONVICTION</a:t>
            </a:r>
          </a:p>
          <a:p>
            <a:r>
              <a:rPr lang="en-US" sz="2400" b="1" dirty="0" smtClean="0"/>
              <a:t>- 	JESUS WHO HAS BEEN SENT BY THE FATHER IS 	THE FIRST MISSIONARY</a:t>
            </a:r>
          </a:p>
          <a:p>
            <a:endParaRPr lang="en-US" sz="2400" b="1" dirty="0" smtClean="0"/>
          </a:p>
          <a:p>
            <a:r>
              <a:rPr lang="en-US" sz="2400" b="1" dirty="0" smtClean="0"/>
              <a:t>- 	THE CHURCH HAS BEEN SENT BY JESUS 	CHRIST.</a:t>
            </a:r>
          </a:p>
          <a:p>
            <a:endParaRPr lang="en-US" sz="2400" b="1" dirty="0" smtClean="0"/>
          </a:p>
          <a:p>
            <a:r>
              <a:rPr lang="en-US" sz="2400" b="1" dirty="0" smtClean="0"/>
              <a:t>- 	THE MOST IMPORTANT MISSION OF THE 	CHURCH IS PREACHING THE WORD OF GOD.</a:t>
            </a:r>
          </a:p>
          <a:p>
            <a:pPr>
              <a:buFontTx/>
              <a:buChar char="-"/>
            </a:pPr>
            <a:endParaRPr lang="en-US" sz="2400" b="1" dirty="0" smtClean="0"/>
          </a:p>
          <a:p>
            <a:r>
              <a:rPr lang="en-US" sz="2400" b="1" dirty="0" smtClean="0"/>
              <a:t>- 	IT IS THE HOLY SPIRIT WHO PREPARES US TO 	RECEIVE THE GOOD NEWS.</a:t>
            </a:r>
          </a:p>
        </p:txBody>
      </p:sp>
      <p:sp>
        <p:nvSpPr>
          <p:cNvPr id="3" name="Rectangle 2"/>
          <p:cNvSpPr/>
          <p:nvPr/>
        </p:nvSpPr>
        <p:spPr>
          <a:xfrm>
            <a:off x="0" y="202049"/>
            <a:ext cx="9144000" cy="1169551"/>
          </a:xfrm>
          <a:prstGeom prst="rect">
            <a:avLst/>
          </a:prstGeom>
        </p:spPr>
        <p:txBody>
          <a:bodyPr wrap="square">
            <a:spAutoFit/>
          </a:bodyPr>
          <a:lstStyle/>
          <a:p>
            <a:pPr algn="ctr"/>
            <a:r>
              <a:rPr lang="en-US" sz="3500" b="1" dirty="0" smtClean="0">
                <a:solidFill>
                  <a:srgbClr val="FF00FF"/>
                </a:solidFill>
                <a:latin typeface="Arial Black" pitchFamily="34" charset="0"/>
              </a:rPr>
              <a:t>WHAT CHILDREN SHOULD UNDERSTAND:</a:t>
            </a:r>
            <a:endParaRPr lang="en-US" sz="3500" dirty="0">
              <a:solidFill>
                <a:srgbClr val="FF00FF"/>
              </a:solidFill>
              <a:latin typeface="Arial Black" pitchFamily="34"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762000"/>
            <a:ext cx="8686800" cy="5262979"/>
          </a:xfrm>
          <a:prstGeom prst="rect">
            <a:avLst/>
          </a:prstGeom>
        </p:spPr>
        <p:txBody>
          <a:bodyPr wrap="square">
            <a:spAutoFit/>
          </a:bodyPr>
          <a:lstStyle/>
          <a:p>
            <a:r>
              <a:rPr lang="en-US" sz="2400" b="1" dirty="0" smtClean="0"/>
              <a:t>- 	SINCE THE CHURCH HAS RECEIVED THE 	MISSIONARY TASK FROM JESUS AND CO- 	PERATES WITH HIS PLAN OF SALVATION, THE 	CHURCH COULD BE CONSIDERED AS THE 	SACRAMENT OF UNIVERSAL SALVATION.</a:t>
            </a:r>
          </a:p>
          <a:p>
            <a:endParaRPr lang="en-US" sz="2400" b="1" dirty="0" smtClean="0"/>
          </a:p>
          <a:p>
            <a:r>
              <a:rPr lang="en-US" sz="2400" b="1" dirty="0" smtClean="0"/>
              <a:t>- 	PREACH THE GOSPEL TO ALL THE PEOPLES; 	BAPTISE THEM; TEACH THEM TO FOLLOW WHAT 	HE HAS COMMANDED AND WITNESS HIS LOVE: 	THESE WERE THE MISSIONS THAT JESUS GAVE 	TO THE CHURCH THROUGH HIS DISCIPLES.</a:t>
            </a:r>
          </a:p>
          <a:p>
            <a:endParaRPr lang="en-US" sz="2400" b="1" dirty="0" smtClean="0"/>
          </a:p>
          <a:p>
            <a:r>
              <a:rPr lang="en-US" sz="2400" b="1" dirty="0" smtClean="0"/>
              <a:t>- 	SINCE THE CHURCH IS MISSIONARY BY NATURE, 	ALL ITS MEMBERS ARE ALSO MISSIONARIES.</a:t>
            </a:r>
            <a:endParaRPr lang="en-US" sz="2400" b="1" dirty="0" smtClean="0">
              <a:solidFill>
                <a:srgbClr val="FF0000"/>
              </a:solidFill>
              <a:latin typeface="Arial Black" pitchFamily="34" charset="0"/>
              <a:cs typeface="Arial" pitchFamily="34"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578635"/>
            <a:ext cx="8686800" cy="2746906"/>
          </a:xfrm>
          <a:prstGeom prst="rect">
            <a:avLst/>
          </a:prstGeom>
        </p:spPr>
        <p:txBody>
          <a:bodyPr wrap="square">
            <a:spAutoFit/>
          </a:bodyPr>
          <a:lstStyle/>
          <a:p>
            <a:pPr algn="ctr">
              <a:lnSpc>
                <a:spcPct val="150000"/>
              </a:lnSpc>
            </a:pPr>
            <a:r>
              <a:rPr lang="en-US" sz="3500" b="1" dirty="0" smtClean="0">
                <a:solidFill>
                  <a:srgbClr val="FF0000"/>
                </a:solidFill>
                <a:latin typeface="Arial Black" pitchFamily="34" charset="0"/>
              </a:rPr>
              <a:t>ATTITUDE </a:t>
            </a:r>
          </a:p>
          <a:p>
            <a:r>
              <a:rPr lang="en-US" sz="2400" b="1" dirty="0" smtClean="0"/>
              <a:t>-	CONVICTION ABOUT ONE’S MISSIONARY 	RESPONSIBILITY</a:t>
            </a:r>
            <a:r>
              <a:rPr lang="en-US" sz="2400" dirty="0" smtClean="0"/>
              <a:t>.</a:t>
            </a:r>
          </a:p>
          <a:p>
            <a:endParaRPr lang="en-US" sz="2400" b="1" dirty="0" smtClean="0"/>
          </a:p>
          <a:p>
            <a:r>
              <a:rPr lang="en-US" sz="2400" b="1" dirty="0" smtClean="0"/>
              <a:t>-	WILL TO SHARE THE WORD OF GOD WITH 	OTHERS</a:t>
            </a:r>
            <a:r>
              <a:rPr lang="en-US" sz="2400" dirty="0" smtClean="0"/>
              <a:t>.</a:t>
            </a:r>
            <a:endParaRPr lang="en-US" sz="2400" b="1" dirty="0" smtClean="0"/>
          </a:p>
        </p:txBody>
      </p:sp>
      <p:sp>
        <p:nvSpPr>
          <p:cNvPr id="3" name="Rectangle 2"/>
          <p:cNvSpPr/>
          <p:nvPr/>
        </p:nvSpPr>
        <p:spPr>
          <a:xfrm>
            <a:off x="0" y="202049"/>
            <a:ext cx="9144000" cy="1169551"/>
          </a:xfrm>
          <a:prstGeom prst="rect">
            <a:avLst/>
          </a:prstGeom>
        </p:spPr>
        <p:txBody>
          <a:bodyPr wrap="square">
            <a:spAutoFit/>
          </a:bodyPr>
          <a:lstStyle/>
          <a:p>
            <a:pPr algn="ctr"/>
            <a:r>
              <a:rPr lang="en-US" sz="3500" b="1" dirty="0" smtClean="0">
                <a:solidFill>
                  <a:srgbClr val="FF00FF"/>
                </a:solidFill>
                <a:latin typeface="Arial Black" pitchFamily="34" charset="0"/>
              </a:rPr>
              <a:t>WHAT CHILDREN SHOULD UNDERSTAND:</a:t>
            </a:r>
            <a:endParaRPr lang="en-US" sz="3500" dirty="0">
              <a:solidFill>
                <a:srgbClr val="FF00FF"/>
              </a:solidFill>
              <a:latin typeface="Arial Black" pitchFamily="34"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578635"/>
            <a:ext cx="8686800" cy="2400657"/>
          </a:xfrm>
          <a:prstGeom prst="rect">
            <a:avLst/>
          </a:prstGeom>
        </p:spPr>
        <p:txBody>
          <a:bodyPr wrap="square">
            <a:spAutoFit/>
          </a:bodyPr>
          <a:lstStyle/>
          <a:p>
            <a:pPr algn="ctr">
              <a:lnSpc>
                <a:spcPct val="150000"/>
              </a:lnSpc>
            </a:pPr>
            <a:r>
              <a:rPr lang="en-US" sz="3500" b="1" dirty="0" smtClean="0">
                <a:solidFill>
                  <a:srgbClr val="FF0000"/>
                </a:solidFill>
                <a:latin typeface="Arial Black" pitchFamily="34" charset="0"/>
              </a:rPr>
              <a:t>HABIT</a:t>
            </a:r>
            <a:r>
              <a:rPr lang="en-US" sz="3600" b="1" dirty="0" smtClean="0"/>
              <a:t> </a:t>
            </a:r>
          </a:p>
          <a:p>
            <a:r>
              <a:rPr lang="en-US" sz="2400" b="1" dirty="0" smtClean="0"/>
              <a:t>- 	WILL SPEAK ABOUT JESUS TO OTHERS.</a:t>
            </a:r>
          </a:p>
          <a:p>
            <a:endParaRPr lang="en-US" sz="2400" b="1" dirty="0" smtClean="0"/>
          </a:p>
          <a:p>
            <a:r>
              <a:rPr lang="en-US" sz="2400" b="1" dirty="0" smtClean="0"/>
              <a:t>- 	WILL PRAY FOR THE SUCCESS OF MISSIONARY 	ACTIVITIES.</a:t>
            </a:r>
          </a:p>
        </p:txBody>
      </p:sp>
      <p:sp>
        <p:nvSpPr>
          <p:cNvPr id="3" name="Rectangle 2"/>
          <p:cNvSpPr/>
          <p:nvPr/>
        </p:nvSpPr>
        <p:spPr>
          <a:xfrm>
            <a:off x="0" y="202049"/>
            <a:ext cx="9144000" cy="1169551"/>
          </a:xfrm>
          <a:prstGeom prst="rect">
            <a:avLst/>
          </a:prstGeom>
        </p:spPr>
        <p:txBody>
          <a:bodyPr wrap="square">
            <a:spAutoFit/>
          </a:bodyPr>
          <a:lstStyle/>
          <a:p>
            <a:pPr algn="ctr"/>
            <a:r>
              <a:rPr lang="en-US" sz="3500" b="1" dirty="0" smtClean="0">
                <a:solidFill>
                  <a:srgbClr val="FF00FF"/>
                </a:solidFill>
                <a:latin typeface="Arial Black" pitchFamily="34" charset="0"/>
              </a:rPr>
              <a:t>WHAT CHILDREN SHOULD UNDERSTAND:</a:t>
            </a:r>
            <a:endParaRPr lang="en-US" sz="3500" dirty="0">
              <a:solidFill>
                <a:srgbClr val="FF00FF"/>
              </a:solidFill>
              <a:latin typeface="Arial Black" pitchFamily="34" charset="0"/>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338" name="Picture 4" descr="C:\Users\user\Desktop\vadafone\G_Multi01.gif"/>
          <p:cNvPicPr>
            <a:picLocks noChangeAspect="1" noChangeArrowheads="1" noCrop="1"/>
          </p:cNvPicPr>
          <p:nvPr/>
        </p:nvPicPr>
        <p:blipFill>
          <a:blip r:embed="rId2"/>
          <a:srcRect/>
          <a:stretch>
            <a:fillRect/>
          </a:stretch>
        </p:blipFill>
        <p:spPr bwMode="auto">
          <a:xfrm>
            <a:off x="1828800" y="1600200"/>
            <a:ext cx="5410200" cy="3657600"/>
          </a:xfrm>
          <a:prstGeom prst="rect">
            <a:avLst/>
          </a:prstGeom>
          <a:noFill/>
          <a:ln w="9525">
            <a:noFill/>
            <a:miter lim="800000"/>
            <a:headEnd/>
            <a:tailEnd/>
          </a:ln>
        </p:spPr>
      </p:pic>
      <p:pic>
        <p:nvPicPr>
          <p:cNvPr id="14339" name="Picture 2" descr="C:\Users\user\Desktop\SMCC PHOTO\Candle-06-june.gif"/>
          <p:cNvPicPr>
            <a:picLocks noChangeAspect="1" noChangeArrowheads="1" noCrop="1"/>
          </p:cNvPicPr>
          <p:nvPr/>
        </p:nvPicPr>
        <p:blipFill>
          <a:blip r:embed="rId3"/>
          <a:srcRect/>
          <a:stretch>
            <a:fillRect/>
          </a:stretch>
        </p:blipFill>
        <p:spPr bwMode="auto">
          <a:xfrm>
            <a:off x="3810000" y="1981200"/>
            <a:ext cx="1524000" cy="2071688"/>
          </a:xfrm>
          <a:prstGeom prst="rect">
            <a:avLst/>
          </a:prstGeom>
          <a:noFill/>
          <a:ln w="9525">
            <a:noFill/>
            <a:miter lim="800000"/>
            <a:headEnd/>
            <a:tailEnd/>
          </a:ln>
        </p:spPr>
      </p:pic>
      <p:sp>
        <p:nvSpPr>
          <p:cNvPr id="5" name="Rectangle 4"/>
          <p:cNvSpPr/>
          <p:nvPr/>
        </p:nvSpPr>
        <p:spPr>
          <a:xfrm>
            <a:off x="914401" y="4343400"/>
            <a:ext cx="7315200" cy="1169551"/>
          </a:xfrm>
          <a:prstGeom prst="rect">
            <a:avLst/>
          </a:prstGeom>
          <a:noFill/>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7000" b="1" dirty="0" smtClean="0">
                <a:ln w="11430">
                  <a:solidFill>
                    <a:srgbClr val="FF0000"/>
                  </a:solidFill>
                </a:ln>
                <a:solidFill>
                  <a:srgbClr val="FFFF00"/>
                </a:solidFill>
                <a:effectLst>
                  <a:outerShdw blurRad="80000" dist="40000" dir="5040000" algn="tl">
                    <a:srgbClr val="000000">
                      <a:alpha val="30000"/>
                    </a:srgbClr>
                  </a:outerShdw>
                </a:effectLst>
                <a:latin typeface="Algerian" pitchFamily="82" charset="0"/>
              </a:rPr>
              <a:t>Thank you</a:t>
            </a:r>
            <a:endParaRPr lang="en-US" sz="7000" b="1" dirty="0">
              <a:ln w="11430">
                <a:solidFill>
                  <a:srgbClr val="FF0000"/>
                </a:solidFill>
              </a:ln>
              <a:solidFill>
                <a:srgbClr val="FFFF00"/>
              </a:solidFill>
              <a:effectLst>
                <a:outerShdw blurRad="80000" dist="40000" dir="5040000" algn="tl">
                  <a:srgbClr val="000000">
                    <a:alpha val="30000"/>
                  </a:srgbClr>
                </a:outerShdw>
              </a:effectLst>
              <a:latin typeface="Algerian" pitchFamily="82" charset="0"/>
            </a:endParaRPr>
          </a:p>
        </p:txBody>
      </p:sp>
      <p:pic>
        <p:nvPicPr>
          <p:cNvPr id="14" name="Picture 8" descr="mobile 032"/>
          <p:cNvPicPr>
            <a:picLocks noChangeAspect="1" noChangeArrowheads="1" noCrop="1"/>
          </p:cNvPicPr>
          <p:nvPr/>
        </p:nvPicPr>
        <p:blipFill>
          <a:blip r:embed="rId4"/>
          <a:srcRect/>
          <a:stretch>
            <a:fillRect/>
          </a:stretch>
        </p:blipFill>
        <p:spPr bwMode="auto">
          <a:xfrm rot="-2333226">
            <a:off x="3962400" y="3503613"/>
            <a:ext cx="1257300" cy="928687"/>
          </a:xfrm>
          <a:prstGeom prst="rect">
            <a:avLst/>
          </a:prstGeom>
          <a:noFill/>
          <a:ln w="9525">
            <a:noFill/>
            <a:miter lim="800000"/>
            <a:headEnd/>
            <a:tailEnd/>
          </a:ln>
        </p:spPr>
      </p:pic>
    </p:spTree>
  </p:cSld>
  <p:clrMapOvr>
    <a:overrideClrMapping bg1="dk1" tx1="lt1" bg2="dk2" tx2="lt2" accent1="accent1" accent2="accent2" accent3="accent3" accent4="accent4" accent5="accent5" accent6="accent6" hlink="hlink" folHlink="folHlink"/>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par>
                                <p:cTn id="11" presetID="1" presetClass="path" presetSubtype="0" accel="50000" decel="50000" fill="hold" nodeType="withEffect">
                                  <p:stCondLst>
                                    <p:cond delay="0"/>
                                  </p:stCondLst>
                                  <p:childTnLst>
                                    <p:animMotion origin="layout" path="M 0 0  C 0.069 0  0.125 0.07467  0.125 0.16667  C 0.125 0.25867  0.069 0.33333  0 0.33333  C -0.069 0.33333  -0.125 0.25867  -0.125 0.16667  C -0.125 0.07467  -0.069 0  0 0  Z" pathEditMode="relative" ptsTypes="">
                                      <p:cBhvr>
                                        <p:cTn id="12" dur="2000" fill="hold"/>
                                        <p:tgtEl>
                                          <p:spTgt spid="14"/>
                                        </p:tgtEl>
                                        <p:attrNameLst>
                                          <p:attrName>ppt_x</p:attrName>
                                          <p:attrName>ppt_y</p:attrName>
                                        </p:attrNameLst>
                                      </p:cBhvr>
                                    </p:animMotion>
                                  </p:childTnLst>
                                </p:cTn>
                              </p:par>
                            </p:childTnLst>
                          </p:cTn>
                        </p:par>
                        <p:par>
                          <p:cTn id="13" fill="hold">
                            <p:stCondLst>
                              <p:cond delay="2000"/>
                            </p:stCondLst>
                            <p:childTnLst>
                              <p:par>
                                <p:cTn id="14" presetID="26" presetClass="emph" presetSubtype="0" fill="hold" nodeType="afterEffect">
                                  <p:stCondLst>
                                    <p:cond delay="0"/>
                                  </p:stCondLst>
                                  <p:iterate type="lt">
                                    <p:tmPct val="0"/>
                                  </p:iterate>
                                  <p:childTnLst>
                                    <p:animEffect transition="out" filter="fade">
                                      <p:cBhvr>
                                        <p:cTn id="15" dur="500" tmFilter="0, 0; .2, .5; .8, .5; 1, 0"/>
                                        <p:tgtEl>
                                          <p:spTgt spid="5"/>
                                        </p:tgtEl>
                                      </p:cBhvr>
                                    </p:animEffect>
                                    <p:animScale>
                                      <p:cBhvr>
                                        <p:cTn id="16"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1242</TotalTime>
  <Words>156</Words>
  <Application>Microsoft Office PowerPoint</Application>
  <PresentationFormat>On-screen Show (4:3)</PresentationFormat>
  <Paragraphs>64</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CATECHETICAL TEXTBOOK SERIES OF THE SYRO - MALABAR CHURCH</vt:lpstr>
      <vt:lpstr>LESSON 1  CHURCH: MISSIONARY BY NATURE</vt:lpstr>
      <vt:lpstr>Slide 3</vt:lpstr>
      <vt:lpstr>Slide 4</vt:lpstr>
      <vt:lpstr>Slide 5</vt:lpstr>
      <vt:lpstr>Slide 6</vt:lpstr>
      <vt:lpstr>Slide 7</vt:lpstr>
      <vt:lpstr>Slide 8</vt:lpstr>
      <vt:lpstr>Slide 9</vt:lpstr>
      <vt:lpstr>Slide 10</vt:lpstr>
      <vt:lpstr>Slide 11</vt:lpstr>
      <vt:lpstr>LET US  READ THE WORD OF GOD AND MEDITATE  JN. 20: 19-23</vt:lpstr>
      <vt:lpstr>A WORD OF GOD TO REMEMBER   “AS THE FATHER HAS SENT ME, SO I SEND YOU” (JN. 20:21).</vt:lpstr>
      <vt:lpstr>LET US PRAY   JESUS, OUR LORD, BLESS US TO LIVE ACCORDING TO OUR MISSIONARY CALL AND TASK AND BE YOUR WITNESSES.</vt:lpstr>
      <vt:lpstr>MY DECISION   I WILL THANK MY GOD DAILY FOR GIVING ME PARTICIPATION IN THE MISSIONARY TASK OF THE CHURCH THROUGH BAPTISM AND ANOINTING.</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portex8</dc:creator>
  <cp:lastModifiedBy>Lenovo</cp:lastModifiedBy>
  <cp:revision>285</cp:revision>
  <dcterms:created xsi:type="dcterms:W3CDTF">2009-12-14T09:57:33Z</dcterms:created>
  <dcterms:modified xsi:type="dcterms:W3CDTF">2018-05-28T08:27:20Z</dcterms:modified>
</cp:coreProperties>
</file>